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12" r:id="rId4"/>
  </p:sldMasterIdLst>
  <p:notesMasterIdLst>
    <p:notesMasterId r:id="rId25"/>
  </p:notesMasterIdLst>
  <p:handoutMasterIdLst>
    <p:handoutMasterId r:id="rId26"/>
  </p:handoutMasterIdLst>
  <p:sldIdLst>
    <p:sldId id="299" r:id="rId5"/>
    <p:sldId id="310" r:id="rId6"/>
    <p:sldId id="306" r:id="rId7"/>
    <p:sldId id="259" r:id="rId8"/>
    <p:sldId id="297" r:id="rId9"/>
    <p:sldId id="275" r:id="rId10"/>
    <p:sldId id="274" r:id="rId11"/>
    <p:sldId id="277" r:id="rId12"/>
    <p:sldId id="288" r:id="rId13"/>
    <p:sldId id="298" r:id="rId14"/>
    <p:sldId id="280" r:id="rId15"/>
    <p:sldId id="281" r:id="rId16"/>
    <p:sldId id="282" r:id="rId17"/>
    <p:sldId id="311" r:id="rId18"/>
    <p:sldId id="307" r:id="rId19"/>
    <p:sldId id="308" r:id="rId20"/>
    <p:sldId id="300" r:id="rId21"/>
    <p:sldId id="301" r:id="rId22"/>
    <p:sldId id="302" r:id="rId23"/>
    <p:sldId id="304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1064642\Desktop\Data%20report1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1800" b="1" i="0" baseline="0" dirty="0" smtClean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a:rPr>
              <a:t>Top failure </a:t>
            </a:r>
            <a:r>
              <a:rPr lang="en-US" sz="18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a:rPr>
              <a:t>Chart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a:rPr>
              <a:t>Issue </a:t>
            </a:r>
            <a:endParaRPr lang="en-US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6576478079527065E-2"/>
          <c:y val="0.1328444483369601"/>
          <c:w val="0.84932007232300333"/>
          <c:h val="0.4887378239917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Sheet1!$J$3</c:f>
              <c:strCache>
                <c:ptCount val="1"/>
                <c:pt idx="0">
                  <c:v>Fail q'ty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65D-419E-9348-51C9511C8DB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65D-419E-9348-51C9511C8D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Sheet1!$I$4:$I$12</c:f>
              <c:strCache>
                <c:ptCount val="9"/>
                <c:pt idx="0">
                  <c:v>Boot up fail: Can't download Factory FW+Short 3v3</c:v>
                </c:pt>
                <c:pt idx="1">
                  <c:v>Download Factory FW (7%)</c:v>
                </c:pt>
                <c:pt idx="2">
                  <c:v>Boot up fail: Short R324 (1.8V)</c:v>
                </c:pt>
                <c:pt idx="3">
                  <c:v>HDMI function test fail </c:v>
                </c:pt>
                <c:pt idx="4">
                  <c:v>Product boot up fail:auto reset</c:v>
                </c:pt>
                <c:pt idx="5">
                  <c:v>Product can't PING</c:v>
                </c:pt>
                <c:pt idx="6">
                  <c:v>Led Light up pink </c:v>
                </c:pt>
                <c:pt idx="7">
                  <c:v>Download Factory FW (9%)</c:v>
                </c:pt>
                <c:pt idx="8">
                  <c:v>Other</c:v>
                </c:pt>
              </c:strCache>
            </c:strRef>
          </c:cat>
          <c:val>
            <c:numRef>
              <c:f>Sheet1!$J$4:$J$12</c:f>
              <c:numCache>
                <c:formatCode>General</c:formatCode>
                <c:ptCount val="9"/>
                <c:pt idx="0">
                  <c:v>87</c:v>
                </c:pt>
                <c:pt idx="1">
                  <c:v>63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5D-419E-9348-51C9511C8D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756902296"/>
        <c:axId val="756897376"/>
      </c:barChart>
      <c:lineChart>
        <c:grouping val="standard"/>
        <c:varyColors val="0"/>
        <c:ser>
          <c:idx val="1"/>
          <c:order val="1"/>
          <c:tx>
            <c:strRef>
              <c:f>Sheet1!$K$3</c:f>
              <c:strCache>
                <c:ptCount val="1"/>
                <c:pt idx="0">
                  <c:v>Defect rate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Sheet1!$I$4:$I$12</c:f>
              <c:strCache>
                <c:ptCount val="9"/>
                <c:pt idx="0">
                  <c:v>Boot up fail: Can't download Factory FW+Short 3v3</c:v>
                </c:pt>
                <c:pt idx="1">
                  <c:v>Download Factory FW (7%)</c:v>
                </c:pt>
                <c:pt idx="2">
                  <c:v>Boot up fail: Short R324 (1.8V)</c:v>
                </c:pt>
                <c:pt idx="3">
                  <c:v>HDMI function test fail </c:v>
                </c:pt>
                <c:pt idx="4">
                  <c:v>Product boot up fail:auto reset</c:v>
                </c:pt>
                <c:pt idx="5">
                  <c:v>Product can't PING</c:v>
                </c:pt>
                <c:pt idx="6">
                  <c:v>Led Light up pink </c:v>
                </c:pt>
                <c:pt idx="7">
                  <c:v>Download Factory FW (9%)</c:v>
                </c:pt>
                <c:pt idx="8">
                  <c:v>Other</c:v>
                </c:pt>
              </c:strCache>
            </c:strRef>
          </c:cat>
          <c:val>
            <c:numRef>
              <c:f>Sheet1!$K$4:$K$12</c:f>
              <c:numCache>
                <c:formatCode>0.00%</c:formatCode>
                <c:ptCount val="9"/>
                <c:pt idx="0">
                  <c:v>0.50877192982456143</c:v>
                </c:pt>
                <c:pt idx="1">
                  <c:v>0.87719298245614041</c:v>
                </c:pt>
                <c:pt idx="2">
                  <c:v>0.91228070175438603</c:v>
                </c:pt>
                <c:pt idx="3">
                  <c:v>0.9356725146198831</c:v>
                </c:pt>
                <c:pt idx="4">
                  <c:v>0.95906432748538017</c:v>
                </c:pt>
                <c:pt idx="5">
                  <c:v>0.98245614035087725</c:v>
                </c:pt>
                <c:pt idx="6">
                  <c:v>0.98830409356725157</c:v>
                </c:pt>
                <c:pt idx="7">
                  <c:v>0.99415204678362579</c:v>
                </c:pt>
                <c:pt idx="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5D-419E-9348-51C9511C8D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56916400"/>
        <c:axId val="756921320"/>
      </c:lineChart>
      <c:catAx>
        <c:axId val="75690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897376"/>
        <c:crosses val="autoZero"/>
        <c:auto val="1"/>
        <c:lblAlgn val="ctr"/>
        <c:lblOffset val="100"/>
        <c:noMultiLvlLbl val="0"/>
      </c:catAx>
      <c:valAx>
        <c:axId val="75689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902296"/>
        <c:crosses val="autoZero"/>
        <c:crossBetween val="between"/>
      </c:valAx>
      <c:valAx>
        <c:axId val="756921320"/>
        <c:scaling>
          <c:orientation val="minMax"/>
          <c:max val="1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916400"/>
        <c:crosses val="max"/>
        <c:crossBetween val="between"/>
      </c:valAx>
      <c:catAx>
        <c:axId val="756916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69213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2024/5/14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26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4919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2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6620935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4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sz="1200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sz="12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83078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8" y="6600968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748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7" y="220784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5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5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5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5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4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sz="1200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sz="1200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3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smtClean="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11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123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868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431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616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4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9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00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011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14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88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88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915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646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26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5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5462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6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2007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232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74507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81092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48481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83092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9414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21875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73872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3378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267127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087066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3767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7" y="220784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5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5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5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5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4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sz="1200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sz="1200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3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smtClean="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887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2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6620935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4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sz="1200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sz="1200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83078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8" y="6600968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7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6" r:id="rId12"/>
    <p:sldLayoutId id="214748369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4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F6D103-3F0E-474E-84DE-D4218B0F3B0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05/14/2024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96C6EB-7C39-4456-B326-A14D575FEC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2024/5/14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8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9485" y="1723390"/>
            <a:ext cx="7781372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sz="3900" b="1" dirty="0">
                <a:solidFill>
                  <a:schemeClr val="bg1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BFX AT-100 RMA TOP FAILURE REPORT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770824" y="5545275"/>
            <a:ext cx="3276034" cy="1015663"/>
          </a:xfrm>
          <a:prstGeom prst="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 sz="2400" b="1" dirty="0">
                <a:solidFill>
                  <a:schemeClr val="bg1"/>
                </a:solidFill>
                <a:latin typeface="Arial" panose="020B0604020202020204" pitchFamily="34" charset="0"/>
              </a:rPr>
              <a:t>Prepare by: PE – Luc</a:t>
            </a:r>
          </a:p>
          <a:p>
            <a:pPr eaLnBrk="1" hangingPunct="1">
              <a:spcBef>
                <a:spcPct val="50000"/>
              </a:spcBef>
            </a:pPr>
            <a:r>
              <a:rPr kumimoji="1" lang="en-US" altLang="zh-TW" sz="2400" b="1" dirty="0">
                <a:solidFill>
                  <a:schemeClr val="bg1"/>
                </a:solidFill>
                <a:latin typeface="Arial" panose="020B0604020202020204" pitchFamily="34" charset="0"/>
              </a:rPr>
              <a:t>Date: </a:t>
            </a:r>
            <a:r>
              <a:rPr kumimoji="1" lang="en-US" altLang="zh-TW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2024/05/14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369486"/>
              </p:ext>
            </p:extLst>
          </p:nvPr>
        </p:nvGraphicFramePr>
        <p:xfrm>
          <a:off x="2652687" y="3666256"/>
          <a:ext cx="4713315" cy="129142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76878">
                  <a:extLst>
                    <a:ext uri="{9D8B030D-6E8A-4147-A177-3AD203B41FA5}">
                      <a16:colId xmlns:a16="http://schemas.microsoft.com/office/drawing/2014/main" val="3624258593"/>
                    </a:ext>
                  </a:extLst>
                </a:gridCol>
                <a:gridCol w="2736437">
                  <a:extLst>
                    <a:ext uri="{9D8B030D-6E8A-4147-A177-3AD203B41FA5}">
                      <a16:colId xmlns:a16="http://schemas.microsoft.com/office/drawing/2014/main" val="2985297134"/>
                    </a:ext>
                  </a:extLst>
                </a:gridCol>
              </a:tblGrid>
              <a:tr h="2940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 Name</a:t>
                      </a:r>
                      <a:r>
                        <a:rPr lang="en-US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BFX</a:t>
                      </a:r>
                      <a:r>
                        <a:rPr lang="en-US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AT-100</a:t>
                      </a:r>
                      <a:endParaRPr lang="en-US" sz="2000" b="1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18197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1728pcs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6509006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11/04/2024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4892756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2645000324</a:t>
                      </a:r>
                      <a:endParaRPr lang="en-US" sz="2000" b="1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5845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3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AB3A5-55D9-3E43-A34A-6042A3AA4DB2}"/>
              </a:ext>
            </a:extLst>
          </p:cNvPr>
          <p:cNvSpPr txBox="1">
            <a:spLocks/>
          </p:cNvSpPr>
          <p:nvPr/>
        </p:nvSpPr>
        <p:spPr>
          <a:xfrm>
            <a:off x="446334" y="0"/>
            <a:ext cx="10663084" cy="603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800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>
              <a:defRPr/>
            </a:pPr>
            <a:r>
              <a:rPr lang="en-US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BFX AT-100  RMA Top Issue Overview</a:t>
            </a:r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2779988" y="6256433"/>
            <a:ext cx="740300" cy="27807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386DCD-524C-4D6B-849A-07B12901B9AD}" type="slidenum">
              <a:rPr lang="zh-CN" alt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3DA1A24-89DF-9583-8227-1EADC5863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971106"/>
              </p:ext>
            </p:extLst>
          </p:nvPr>
        </p:nvGraphicFramePr>
        <p:xfrm>
          <a:off x="8362043" y="749289"/>
          <a:ext cx="3608388" cy="4156124"/>
        </p:xfrm>
        <a:graphic>
          <a:graphicData uri="http://schemas.openxmlformats.org/drawingml/2006/table">
            <a:tbl>
              <a:tblPr/>
              <a:tblGrid>
                <a:gridCol w="2303627">
                  <a:extLst>
                    <a:ext uri="{9D8B030D-6E8A-4147-A177-3AD203B41FA5}">
                      <a16:colId xmlns:a16="http://schemas.microsoft.com/office/drawing/2014/main" val="2792086762"/>
                    </a:ext>
                  </a:extLst>
                </a:gridCol>
                <a:gridCol w="791555">
                  <a:extLst>
                    <a:ext uri="{9D8B030D-6E8A-4147-A177-3AD203B41FA5}">
                      <a16:colId xmlns:a16="http://schemas.microsoft.com/office/drawing/2014/main" val="695322651"/>
                    </a:ext>
                  </a:extLst>
                </a:gridCol>
                <a:gridCol w="513206">
                  <a:extLst>
                    <a:ext uri="{9D8B030D-6E8A-4147-A177-3AD203B41FA5}">
                      <a16:colId xmlns:a16="http://schemas.microsoft.com/office/drawing/2014/main" val="1407656649"/>
                    </a:ext>
                  </a:extLst>
                </a:gridCol>
              </a:tblGrid>
              <a:tr h="5518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Failure Symptom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Failure Q'TY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D/R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492072"/>
                  </a:ext>
                </a:extLst>
              </a:tr>
              <a:tr h="4702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Boot up fail: Can't download Factory FW + short 3.3V</a:t>
                      </a:r>
                      <a:endParaRPr lang="en-US" sz="13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3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039810"/>
                  </a:ext>
                </a:extLst>
              </a:tr>
              <a:tr h="548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Download 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Factory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 stop 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09466"/>
                  </a:ext>
                </a:extLst>
              </a:tr>
              <a:tr h="3686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Boot up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fail: Short 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R324 (1.8V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3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280225"/>
                  </a:ext>
                </a:extLst>
              </a:tr>
              <a:tr h="240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HDMI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functions 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fail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38543"/>
                  </a:ext>
                </a:extLst>
              </a:tr>
              <a:tr h="4685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 boot up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fail:</a:t>
                      </a:r>
                      <a:r>
                        <a:rPr lang="en-US" sz="13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reset</a:t>
                      </a:r>
                      <a:endParaRPr lang="en-US" sz="13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756856"/>
                  </a:ext>
                </a:extLst>
              </a:tr>
              <a:tr h="240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 can't 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643546"/>
                  </a:ext>
                </a:extLst>
              </a:tr>
              <a:tr h="240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Led Light up pink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269520"/>
                  </a:ext>
                </a:extLst>
              </a:tr>
              <a:tr h="3686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Download 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Factory FW </a:t>
                      </a:r>
                      <a:r>
                        <a:rPr lang="en-US" sz="13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stop (9</a:t>
                      </a:r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312601"/>
                  </a:ext>
                </a:extLst>
              </a:tr>
              <a:tr h="240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 can't 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559241"/>
                  </a:ext>
                </a:extLst>
              </a:tr>
              <a:tr h="4174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5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 panose="020F0502020204030204" pitchFamily="34" charset="0"/>
                        </a:rPr>
                        <a:t>Total D/R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  <a:endParaRPr lang="en-US" sz="1350" b="1" i="0" u="none" strike="noStrike" dirty="0">
                        <a:solidFill>
                          <a:srgbClr val="00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5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 panose="020F0502020204030204" pitchFamily="34" charset="0"/>
                        </a:rPr>
                        <a:t>9.90%</a:t>
                      </a:r>
                      <a:endParaRPr lang="en-US" sz="1350" b="1" i="0" u="none" strike="noStrike" dirty="0">
                        <a:solidFill>
                          <a:srgbClr val="00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2695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52C22BA-6A45-FA02-171C-C096BEDDD585}"/>
              </a:ext>
            </a:extLst>
          </p:cNvPr>
          <p:cNvSpPr/>
          <p:nvPr/>
        </p:nvSpPr>
        <p:spPr>
          <a:xfrm>
            <a:off x="105454" y="5053879"/>
            <a:ext cx="12086546" cy="10540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D/R of this model is 9.90% (171/1728pcs RMA-T99X171.00)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1&amp;2 failure symptom = 87.72% of total FR of this model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8322441"/>
              </p:ext>
            </p:extLst>
          </p:nvPr>
        </p:nvGraphicFramePr>
        <p:xfrm>
          <a:off x="250907" y="749289"/>
          <a:ext cx="7900316" cy="4156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76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AB3A5-55D9-3E43-A34A-6042A3AA4DB2}"/>
              </a:ext>
            </a:extLst>
          </p:cNvPr>
          <p:cNvSpPr txBox="1">
            <a:spLocks/>
          </p:cNvSpPr>
          <p:nvPr/>
        </p:nvSpPr>
        <p:spPr>
          <a:xfrm>
            <a:off x="221650" y="0"/>
            <a:ext cx="10663084" cy="603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800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TOP1: Can’t download Factory FW .D/R: 5.03%</a:t>
            </a:r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2838045" y="6592993"/>
            <a:ext cx="740300" cy="27807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386DCD-524C-4D6B-849A-07B12901B9AD}" type="slidenum">
              <a:rPr lang="zh-CN" alt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</a:t>
            </a:r>
            <a:endParaRPr lang="en-US" altLang="zh-CN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8DF594-54F5-63B4-C102-E12EE568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555665"/>
              </p:ext>
            </p:extLst>
          </p:nvPr>
        </p:nvGraphicFramePr>
        <p:xfrm>
          <a:off x="275228" y="603958"/>
          <a:ext cx="11641002" cy="595410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84315">
                  <a:extLst>
                    <a:ext uri="{9D8B030D-6E8A-4147-A177-3AD203B41FA5}">
                      <a16:colId xmlns:a16="http://schemas.microsoft.com/office/drawing/2014/main" val="3338790386"/>
                    </a:ext>
                  </a:extLst>
                </a:gridCol>
                <a:gridCol w="2072931">
                  <a:extLst>
                    <a:ext uri="{9D8B030D-6E8A-4147-A177-3AD203B41FA5}">
                      <a16:colId xmlns:a16="http://schemas.microsoft.com/office/drawing/2014/main" val="2396608422"/>
                    </a:ext>
                  </a:extLst>
                </a:gridCol>
                <a:gridCol w="3804397">
                  <a:extLst>
                    <a:ext uri="{9D8B030D-6E8A-4147-A177-3AD203B41FA5}">
                      <a16:colId xmlns:a16="http://schemas.microsoft.com/office/drawing/2014/main" val="2655148775"/>
                    </a:ext>
                  </a:extLst>
                </a:gridCol>
                <a:gridCol w="2744158">
                  <a:extLst>
                    <a:ext uri="{9D8B030D-6E8A-4147-A177-3AD203B41FA5}">
                      <a16:colId xmlns:a16="http://schemas.microsoft.com/office/drawing/2014/main" val="2951922938"/>
                    </a:ext>
                  </a:extLst>
                </a:gridCol>
                <a:gridCol w="1190171">
                  <a:extLst>
                    <a:ext uri="{9D8B030D-6E8A-4147-A177-3AD203B41FA5}">
                      <a16:colId xmlns:a16="http://schemas.microsoft.com/office/drawing/2014/main" val="1353850601"/>
                    </a:ext>
                  </a:extLst>
                </a:gridCol>
                <a:gridCol w="1045030">
                  <a:extLst>
                    <a:ext uri="{9D8B030D-6E8A-4147-A177-3AD203B41FA5}">
                      <a16:colId xmlns:a16="http://schemas.microsoft.com/office/drawing/2014/main" val="1423267053"/>
                    </a:ext>
                  </a:extLst>
                </a:gridCol>
              </a:tblGrid>
              <a:tr h="52707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Description (5W2H)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212266"/>
                  </a:ext>
                </a:extLst>
              </a:tr>
              <a:tr h="29198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2024/April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Fail status</a:t>
                      </a:r>
                      <a:r>
                        <a:rPr lang="en-US" sz="1400" b="0" i="0" u="none" strike="noStrike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Product boot up fail.</a:t>
                      </a:r>
                      <a:endParaRPr lang="en-US" altLang="zh-TW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buFontTx/>
                        <a:buNone/>
                        <a:defRPr/>
                      </a:pPr>
                      <a:r>
                        <a:rPr lang="en-US" altLang="zh-TW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Root cause:</a:t>
                      </a:r>
                      <a:endParaRPr lang="en-US" altLang="zh-TW" sz="14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Case1:</a:t>
                      </a:r>
                      <a:r>
                        <a:rPr lang="en-US" altLang="zh-TW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400" b="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</a:t>
                      </a:r>
                      <a:r>
                        <a:rPr lang="en-US" sz="1400" b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oltage</a:t>
                      </a: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measurement did not detect abnormalities.</a:t>
                      </a:r>
                      <a:endParaRPr lang="en-US" altLang="zh-TW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400" b="0" i="0" u="none" strike="noStrike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Follow </a:t>
                      </a:r>
                      <a:r>
                        <a:rPr lang="en-US" sz="1400" b="0" i="0" u="none" strike="noStrike" dirty="0" err="1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400" b="0" i="0" u="none" strike="noStrike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(U1),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baseline="0" dirty="0" err="1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Emmc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(U602), Re-test PASS 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Case2: </a:t>
                      </a: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3.3V/ VDDCPU short to GND </a:t>
                      </a:r>
                      <a:endParaRPr lang="en-US" sz="1400" b="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en-US" sz="1400" b="0" i="0" u="none" strike="noStrike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Follow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400" b="0" i="0" u="none" strike="noStrike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(U1),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baseline="0" dirty="0" err="1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Emmc</a:t>
                      </a: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 (U602), U1101, U1001, U801,U305 no s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hort to GND. </a:t>
                      </a: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endParaRPr lang="en-US" sz="140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Repair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Action: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 receive material for repair </a:t>
                      </a:r>
                      <a:r>
                        <a:rPr lang="en-US" sz="1400" b="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U602 and </a:t>
                      </a:r>
                      <a:r>
                        <a:rPr lang="en-US" sz="1400" b="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U1 on the board.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Improve action:</a:t>
                      </a:r>
                      <a:endParaRPr lang="en-US" sz="140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Send FA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report + NG material to </a:t>
                      </a:r>
                      <a:r>
                        <a:rPr lang="en-US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SQE sent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 AMLOGIC vendor further analysis. </a:t>
                      </a:r>
                      <a:r>
                        <a:rPr lang="en-US" sz="1400" b="1" baseline="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Duedate</a:t>
                      </a:r>
                      <a:r>
                        <a:rPr lang="en-US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30/06</a:t>
                      </a:r>
                      <a:endParaRPr lang="en-US" sz="140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Material name:</a:t>
                      </a:r>
                      <a:r>
                        <a:rPr lang="en-US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U1-SoC</a:t>
                      </a: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P/N: 002.02753.005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DC: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2214,2212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,,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2206,2313,…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AMLOGIC</a:t>
                      </a: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PE:Luc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RD: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Jerry/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Rex Huang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Customer: ALT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604591"/>
                  </a:ext>
                </a:extLst>
              </a:tr>
              <a:tr h="29198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400" b="0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400" b="0" kern="1200" baseline="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609895"/>
                  </a:ext>
                </a:extLst>
              </a:tr>
              <a:tr h="475543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400" b="0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 networks warehouse, </a:t>
                      </a:r>
                      <a:r>
                        <a:rPr lang="en-US" altLang="zh-CN" sz="1400" b="0" kern="1200" baseline="0" dirty="0" err="1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Anseong</a:t>
                      </a:r>
                      <a:r>
                        <a:rPr lang="en-US" altLang="zh-CN" sz="1400" b="0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Korea.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3286515"/>
                  </a:ext>
                </a:extLst>
              </a:tr>
              <a:tr h="9051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feedback that they found out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87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/1728pcs~5.03% </a:t>
                      </a:r>
                      <a:r>
                        <a:rPr lang="en-US" sz="1400" b="0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has boot up fail.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4062787"/>
                  </a:ext>
                </a:extLst>
              </a:tr>
              <a:tr h="151830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Case1: </a:t>
                      </a:r>
                      <a:r>
                        <a:rPr lang="en-US" altLang="zh-TW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Boot</a:t>
                      </a:r>
                      <a:r>
                        <a:rPr lang="en-US" altLang="zh-TW" sz="14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up fail, </a:t>
                      </a: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 did not detect  abnormalities*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4.46%</a:t>
                      </a:r>
                      <a:endParaRPr lang="en-US" sz="14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Case</a:t>
                      </a:r>
                      <a:r>
                        <a:rPr lang="en-US" altLang="zh-TW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2: </a:t>
                      </a: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Boot up fail due to 3.3V/ VDDCPU short to GND*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0.58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4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5290415"/>
                  </a:ext>
                </a:extLst>
              </a:tr>
              <a:tr h="86716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</a:t>
                      </a:r>
                    </a:p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400" b="1" dirty="0" smtClean="0">
                          <a:solidFill>
                            <a:srgbClr val="0000C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D/R:</a:t>
                      </a:r>
                      <a:r>
                        <a:rPr lang="en-US" sz="1400" b="1" baseline="0" dirty="0" smtClean="0">
                          <a:solidFill>
                            <a:srgbClr val="0000C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/1728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5.03%~50347DDM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15664"/>
                  </a:ext>
                </a:extLst>
              </a:tr>
              <a:tr h="9051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Often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issue </a:t>
                      </a:r>
                      <a:r>
                        <a:rPr lang="pt-BR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follow U1-SoC (P/N: 002.02753.005. Vendor: AMLOGIC).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51806"/>
                  </a:ext>
                </a:extLst>
              </a:tr>
            </a:tbl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3476588" y="3189350"/>
            <a:ext cx="3175718" cy="3011471"/>
            <a:chOff x="3847359" y="3989167"/>
            <a:chExt cx="3416222" cy="3221397"/>
          </a:xfrm>
        </p:grpSpPr>
        <p:grpSp>
          <p:nvGrpSpPr>
            <p:cNvPr id="7" name="Group 6"/>
            <p:cNvGrpSpPr/>
            <p:nvPr/>
          </p:nvGrpSpPr>
          <p:grpSpPr>
            <a:xfrm>
              <a:off x="3909969" y="3989167"/>
              <a:ext cx="3353612" cy="1582928"/>
              <a:chOff x="2819400" y="2247900"/>
              <a:chExt cx="6324600" cy="4078043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19400" y="2247900"/>
                <a:ext cx="6324600" cy="3454373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4625244" y="5562574"/>
                <a:ext cx="2822396" cy="76336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</a:rPr>
                  <a:t>No display signal</a:t>
                </a:r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7359" y="5595038"/>
              <a:ext cx="3353612" cy="136173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913763" y="6914256"/>
              <a:ext cx="1496573" cy="2963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00CC"/>
                  </a:solidFill>
                </a:rPr>
                <a:t>OK display signal</a:t>
              </a:r>
            </a:p>
          </p:txBody>
        </p:sp>
        <p:sp>
          <p:nvSpPr>
            <p:cNvPr id="14" name="Google Shape;219;g25e29e60a9c_0_0">
              <a:extLst>
                <a:ext uri="{FF2B5EF4-FFF2-40B4-BE49-F238E27FC236}">
                  <a16:creationId xmlns:a16="http://schemas.microsoft.com/office/drawing/2014/main" id="{C8691317-B4EC-B030-C328-506692007465}"/>
                </a:ext>
              </a:extLst>
            </p:cNvPr>
            <p:cNvSpPr txBox="1"/>
            <p:nvPr/>
          </p:nvSpPr>
          <p:spPr>
            <a:xfrm>
              <a:off x="3916125" y="5039867"/>
              <a:ext cx="472618" cy="29749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NG</a:t>
              </a:r>
              <a:endParaRPr sz="1200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5" name="Google Shape;221;g25e29e60a9c_0_0">
              <a:extLst>
                <a:ext uri="{FF2B5EF4-FFF2-40B4-BE49-F238E27FC236}">
                  <a16:creationId xmlns:a16="http://schemas.microsoft.com/office/drawing/2014/main" id="{62A0C908-2E2C-3212-6679-DFE468CCD2AA}"/>
                </a:ext>
              </a:extLst>
            </p:cNvPr>
            <p:cNvSpPr txBox="1"/>
            <p:nvPr/>
          </p:nvSpPr>
          <p:spPr>
            <a:xfrm>
              <a:off x="3847359" y="6633029"/>
              <a:ext cx="476419" cy="32374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OK</a:t>
              </a:r>
              <a:endParaRPr sz="1200" b="1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60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8274"/>
            <a:ext cx="10167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Level Checking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89499"/>
              </p:ext>
            </p:extLst>
          </p:nvPr>
        </p:nvGraphicFramePr>
        <p:xfrm>
          <a:off x="587274" y="980533"/>
          <a:ext cx="11430554" cy="49827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6471">
                  <a:extLst>
                    <a:ext uri="{9D8B030D-6E8A-4147-A177-3AD203B41FA5}">
                      <a16:colId xmlns:a16="http://schemas.microsoft.com/office/drawing/2014/main" val="2197785526"/>
                    </a:ext>
                  </a:extLst>
                </a:gridCol>
                <a:gridCol w="2941612">
                  <a:extLst>
                    <a:ext uri="{9D8B030D-6E8A-4147-A177-3AD203B41FA5}">
                      <a16:colId xmlns:a16="http://schemas.microsoft.com/office/drawing/2014/main" val="2564206305"/>
                    </a:ext>
                  </a:extLst>
                </a:gridCol>
                <a:gridCol w="5248375">
                  <a:extLst>
                    <a:ext uri="{9D8B030D-6E8A-4147-A177-3AD203B41FA5}">
                      <a16:colId xmlns:a16="http://schemas.microsoft.com/office/drawing/2014/main" val="2178061300"/>
                    </a:ext>
                  </a:extLst>
                </a:gridCol>
                <a:gridCol w="972196">
                  <a:extLst>
                    <a:ext uri="{9D8B030D-6E8A-4147-A177-3AD203B41FA5}">
                      <a16:colId xmlns:a16="http://schemas.microsoft.com/office/drawing/2014/main" val="4118928449"/>
                    </a:ext>
                  </a:extLst>
                </a:gridCol>
                <a:gridCol w="1581900">
                  <a:extLst>
                    <a:ext uri="{9D8B030D-6E8A-4147-A177-3AD203B41FA5}">
                      <a16:colId xmlns:a16="http://schemas.microsoft.com/office/drawing/2014/main" val="1982992957"/>
                    </a:ext>
                  </a:extLst>
                </a:gridCol>
              </a:tblGrid>
              <a:tr h="3593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 check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Image</a:t>
                      </a:r>
                      <a:r>
                        <a:rPr lang="en-US" sz="13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reference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682339"/>
                  </a:ext>
                </a:extLst>
              </a:tr>
              <a:tr h="1796935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 Boot up at OBA station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3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units boot up</a:t>
                      </a:r>
                      <a:r>
                        <a:rPr lang="en-US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514272"/>
                  </a:ext>
                </a:extLst>
              </a:tr>
              <a:tr h="955068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</a:t>
                      </a:r>
                      <a:r>
                        <a:rPr lang="en-US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record</a:t>
                      </a:r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production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 FATP Pass</a:t>
                      </a:r>
                      <a:r>
                        <a:rPr lang="en-US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Function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953891"/>
                  </a:ext>
                </a:extLst>
              </a:tr>
              <a:tr h="834407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inspection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process effecting to failure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678657"/>
                  </a:ext>
                </a:extLst>
              </a:tr>
              <a:tr h="1036964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X-Ray </a:t>
                      </a:r>
                      <a:r>
                        <a:rPr lang="en-US" sz="13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</a:t>
                      </a:r>
                      <a:r>
                        <a:rPr lang="en-US" sz="13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SoC, </a:t>
                      </a:r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U801,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U1101, U1001,</a:t>
                      </a:r>
                      <a:r>
                        <a:rPr lang="en-US" sz="13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eMMC location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331384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218585" y="4168141"/>
            <a:ext cx="2875043" cy="678503"/>
            <a:chOff x="5295793" y="3753872"/>
            <a:chExt cx="2875043" cy="855975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95793" y="3771713"/>
              <a:ext cx="1224127" cy="838134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1283" y="3753872"/>
              <a:ext cx="1219553" cy="841745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4275604" y="4998105"/>
            <a:ext cx="4951505" cy="942975"/>
            <a:chOff x="4264684" y="4693354"/>
            <a:chExt cx="4951505" cy="1080473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4684" y="4693354"/>
              <a:ext cx="869673" cy="804426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7665" y="4698162"/>
              <a:ext cx="856931" cy="811176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5922" y="4702662"/>
              <a:ext cx="886928" cy="8066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1795" y="4714221"/>
              <a:ext cx="886928" cy="7835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6" name="TextBox 75"/>
            <p:cNvSpPr txBox="1"/>
            <p:nvPr/>
          </p:nvSpPr>
          <p:spPr>
            <a:xfrm>
              <a:off x="8407469" y="5509337"/>
              <a:ext cx="692514" cy="264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42300" y="4697901"/>
              <a:ext cx="973889" cy="8161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7343129" y="5509337"/>
              <a:ext cx="692514" cy="264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24109" y="5509337"/>
              <a:ext cx="692514" cy="264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259769" y="5509337"/>
              <a:ext cx="692514" cy="264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367952" y="5509337"/>
              <a:ext cx="692514" cy="2644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SoC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965753" y="1396517"/>
            <a:ext cx="3353612" cy="1573273"/>
            <a:chOff x="2819400" y="2247900"/>
            <a:chExt cx="6324600" cy="4053168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19400" y="2247900"/>
              <a:ext cx="6324600" cy="345437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4570500" y="5587445"/>
              <a:ext cx="2822397" cy="7136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Boot Up Fail</a:t>
              </a: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82880" y="604239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 -1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82881" y="5963304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Recheck Boot up 5/5pcs 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oot up fail</a:t>
            </a:r>
          </a:p>
          <a:p>
            <a:pPr lvl="0"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      - Recheck production data, VI, X-ray are OK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8870" y="3161685"/>
            <a:ext cx="2330092" cy="8649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6209" y="3152909"/>
            <a:ext cx="2390899" cy="88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 Issue: Measurement</a:t>
            </a:r>
            <a:endParaRPr lang="en-US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srgbClr val="5B9BD5">
                    <a:lumMod val="50000"/>
                  </a:srgb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rgbClr val="5B9BD5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144" y="5628144"/>
            <a:ext cx="1188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Measure impedance and VF NG1 + NG2 +NG3 units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ound out impedance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abnormal on L304 (P3V3). 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19" y="584777"/>
            <a:ext cx="89579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1:</a:t>
            </a:r>
            <a:r>
              <a:rPr lang="en-US" altLang="zh-TW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Boot up fail,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measurement did not detect </a:t>
            </a: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 -2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Measure impedance and VF NG1 + NG2 +NG3 units, received result as table below: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103964"/>
              </p:ext>
            </p:extLst>
          </p:nvPr>
        </p:nvGraphicFramePr>
        <p:xfrm>
          <a:off x="606829" y="1415778"/>
          <a:ext cx="11240083" cy="3953055"/>
        </p:xfrm>
        <a:graphic>
          <a:graphicData uri="http://schemas.openxmlformats.org/drawingml/2006/table">
            <a:tbl>
              <a:tblPr/>
              <a:tblGrid>
                <a:gridCol w="974649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79506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229558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234675883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98224026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3224467558"/>
                    </a:ext>
                  </a:extLst>
                </a:gridCol>
                <a:gridCol w="131952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00463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</a:tblGrid>
              <a:tr h="37226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VF voltage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NG2 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722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72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3.313K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3.046k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169.9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191.1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21.69K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18.45K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2.723k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2.741K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2.73K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23.25K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56.3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0.061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0.020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54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0.311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1.821K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0.294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38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8057"/>
            <a:ext cx="1370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 Issue: Measurement</a:t>
            </a:r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After measure impedance U602, no found out abnormal.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004050"/>
              </p:ext>
            </p:extLst>
          </p:nvPr>
        </p:nvGraphicFramePr>
        <p:xfrm>
          <a:off x="624051" y="1342520"/>
          <a:ext cx="5111731" cy="4766190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166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166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1.357M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20.34K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19.45K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RSTN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1.702M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1.668M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27.37M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1.391M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16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95668"/>
              </p:ext>
            </p:extLst>
          </p:nvPr>
        </p:nvGraphicFramePr>
        <p:xfrm>
          <a:off x="6203079" y="1342520"/>
          <a:ext cx="5404651" cy="2755846"/>
        </p:xfrm>
        <a:graphic>
          <a:graphicData uri="http://schemas.openxmlformats.org/drawingml/2006/table">
            <a:tbl>
              <a:tblPr/>
              <a:tblGrid>
                <a:gridCol w="716120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587910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0880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95149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153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153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Strobe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93.6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94.2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91.5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92.2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109.8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5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-3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U602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11355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Measurement</a:t>
            </a:r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After measure impedance U1, found out some pins abnormal which highlighted by red letter.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756730"/>
              </p:ext>
            </p:extLst>
          </p:nvPr>
        </p:nvGraphicFramePr>
        <p:xfrm>
          <a:off x="542926" y="1342520"/>
          <a:ext cx="5238749" cy="4713176"/>
        </p:xfrm>
        <a:graphic>
          <a:graphicData uri="http://schemas.openxmlformats.org/drawingml/2006/table">
            <a:tbl>
              <a:tblPr/>
              <a:tblGrid>
                <a:gridCol w="334543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606836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9130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8546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1812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12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196.3M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89.2K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7.83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346.5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10.73K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1345M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353M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1.7M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1.94M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58.7K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0.853M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1.592M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1.471M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1.466M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0.941K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5.901K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1.046K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1.252M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0.679M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1.42M</a:t>
                      </a:r>
                      <a:endParaRPr 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0.781M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1.158M</a:t>
                      </a:r>
                      <a:endParaRPr 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1.065M</a:t>
                      </a:r>
                      <a:endParaRPr lang="en-US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0.703M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127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522372"/>
              </p:ext>
            </p:extLst>
          </p:nvPr>
        </p:nvGraphicFramePr>
        <p:xfrm>
          <a:off x="6215851" y="1342522"/>
          <a:ext cx="5461801" cy="4713180"/>
        </p:xfrm>
        <a:graphic>
          <a:graphicData uri="http://schemas.openxmlformats.org/drawingml/2006/table">
            <a:tbl>
              <a:tblPr/>
              <a:tblGrid>
                <a:gridCol w="327560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660435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44109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3050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28394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25542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847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847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1.366K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847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2.63M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2.51M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2.668M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3.41M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3.45M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3.520M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926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-4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294824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Swap verification </a:t>
            </a:r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622" y="3986253"/>
            <a:ext cx="117623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As analysis above this issue follow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 (P/N: </a:t>
            </a:r>
            <a:r>
              <a:rPr lang="en-US" sz="1600" dirty="0">
                <a:solidFill>
                  <a:srgbClr val="FF0000"/>
                </a:solidFill>
              </a:rPr>
              <a:t>002.02753.005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component.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(U1)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(U602) need the same group, when the construction of secure is completed&lt;Download FW success&gt;. Some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-related information will be written into the special configuration area of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prevent it from being changed.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For example the RPMB region in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So when replace U1, you must replace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 (P/N: 067.00140.005)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component.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75042"/>
              </p:ext>
            </p:extLst>
          </p:nvPr>
        </p:nvGraphicFramePr>
        <p:xfrm>
          <a:off x="731519" y="1404460"/>
          <a:ext cx="10685418" cy="2581795"/>
        </p:xfrm>
        <a:graphic>
          <a:graphicData uri="http://schemas.openxmlformats.org/drawingml/2006/table">
            <a:tbl>
              <a:tblPr firstRow="1" bandRow="1"/>
              <a:tblGrid>
                <a:gridCol w="5074055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900823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855270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855270">
                  <a:extLst>
                    <a:ext uri="{9D8B030D-6E8A-4147-A177-3AD203B41FA5}">
                      <a16:colId xmlns:a16="http://schemas.microsoft.com/office/drawing/2014/main" val="1866354659"/>
                    </a:ext>
                  </a:extLst>
                </a:gridCol>
              </a:tblGrid>
              <a:tr h="5163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51635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U602)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51635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51635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51635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0" y="604239"/>
            <a:ext cx="95603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-5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NG U1+U602 material and retest all functions + OBA test,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92417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</a:t>
            </a:r>
            <a:r>
              <a:rPr lang="en-US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srgbClr val="5B9BD5">
                    <a:lumMod val="50000"/>
                  </a:srgb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rgbClr val="5B9BD5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144" y="5628144"/>
            <a:ext cx="1159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font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and VF NG4 + NG5 + NG6 units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Found out abnormal on </a:t>
            </a:r>
            <a:r>
              <a:rPr lang="en-US" dirty="0"/>
              <a:t>C322 (</a:t>
            </a:r>
            <a:r>
              <a:rPr lang="en-US" dirty="0" err="1"/>
              <a:t>eMMC_VDDQ</a:t>
            </a:r>
            <a:r>
              <a:rPr lang="en-US" dirty="0"/>
              <a:t>),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L304 (P3V3) and L801 (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ETH_DVDD10)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short with GND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1" y="604241"/>
            <a:ext cx="737734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2: </a:t>
            </a:r>
            <a:r>
              <a:rPr lang="en-US" sz="16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Boot up fail due to 3.3V/ VDDCPU short to GND</a:t>
            </a:r>
          </a:p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 -1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and VF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NG4 + NG5 + NG6 units, received result as table below: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77916"/>
              </p:ext>
            </p:extLst>
          </p:nvPr>
        </p:nvGraphicFramePr>
        <p:xfrm>
          <a:off x="606829" y="1533223"/>
          <a:ext cx="11240083" cy="3835611"/>
        </p:xfrm>
        <a:graphic>
          <a:graphicData uri="http://schemas.openxmlformats.org/drawingml/2006/table">
            <a:tbl>
              <a:tblPr/>
              <a:tblGrid>
                <a:gridCol w="974649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79506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229558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234675883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98224026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3224467558"/>
                    </a:ext>
                  </a:extLst>
                </a:gridCol>
                <a:gridCol w="131952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00463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</a:tblGrid>
              <a:tr h="36120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VF voltage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NG2 + NG3 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612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61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3.313K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3.046k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169.9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191.1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21.69K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18.45K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8.2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0.007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56.3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0.061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0.020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0.8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8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" y="46740"/>
            <a:ext cx="11434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Remove IC chip and measure impedance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4001" y="587660"/>
            <a:ext cx="79493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 -2</a:t>
            </a:r>
            <a:endParaRPr lang="en-US" alt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IC chip U1-SoC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</a:t>
            </a: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board:</a:t>
            </a: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73140" y="5429650"/>
            <a:ext cx="1226496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285750" indent="-285750" defTabSz="889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Summary: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TW" sz="18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US" altLang="zh-TW" sz="1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issue follow U1-SoC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Boot up fail  due to 3.3V/ VDDCPU short to GND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follow U1 (P/N: </a:t>
            </a:r>
            <a:r>
              <a:rPr lang="en-US" sz="1800" dirty="0"/>
              <a:t>002.02753.005</a:t>
            </a:r>
            <a:r>
              <a:rPr lang="en-US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component.)</a:t>
            </a:r>
            <a:endParaRPr lang="en-US" altLang="en-US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065117"/>
              </p:ext>
            </p:extLst>
          </p:nvPr>
        </p:nvGraphicFramePr>
        <p:xfrm>
          <a:off x="759111" y="1465181"/>
          <a:ext cx="6226906" cy="382527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21633">
                  <a:extLst>
                    <a:ext uri="{9D8B030D-6E8A-4147-A177-3AD203B41FA5}">
                      <a16:colId xmlns:a16="http://schemas.microsoft.com/office/drawing/2014/main" val="3796003222"/>
                    </a:ext>
                  </a:extLst>
                </a:gridCol>
                <a:gridCol w="1683260">
                  <a:extLst>
                    <a:ext uri="{9D8B030D-6E8A-4147-A177-3AD203B41FA5}">
                      <a16:colId xmlns:a16="http://schemas.microsoft.com/office/drawing/2014/main" val="476636741"/>
                    </a:ext>
                  </a:extLst>
                </a:gridCol>
                <a:gridCol w="2219033">
                  <a:extLst>
                    <a:ext uri="{9D8B030D-6E8A-4147-A177-3AD203B41FA5}">
                      <a16:colId xmlns:a16="http://schemas.microsoft.com/office/drawing/2014/main" val="1021487037"/>
                    </a:ext>
                  </a:extLst>
                </a:gridCol>
                <a:gridCol w="1702980">
                  <a:extLst>
                    <a:ext uri="{9D8B030D-6E8A-4147-A177-3AD203B41FA5}">
                      <a16:colId xmlns:a16="http://schemas.microsoft.com/office/drawing/2014/main" val="2392640937"/>
                    </a:ext>
                  </a:extLst>
                </a:gridCol>
              </a:tblGrid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Remove</a:t>
                      </a:r>
                      <a:r>
                        <a:rPr lang="en-US" sz="14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location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P3V3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607122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 ohm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Short GND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920003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 ohm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Still Short GND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081715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U1101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 ohm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Still Short GND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835237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 ohm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Still Short GND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650357"/>
                  </a:ext>
                </a:extLst>
              </a:tr>
              <a:tr h="5043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3.5 ohm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Still Short GND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948112"/>
                  </a:ext>
                </a:extLst>
              </a:tr>
              <a:tr h="7993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U1(SoC)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2.597M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&lt;N</a:t>
                      </a:r>
                      <a:r>
                        <a:rPr lang="en-US" sz="14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short</a:t>
                      </a:r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712208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7405374" y="1888720"/>
            <a:ext cx="65274" cy="2899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7794001" y="1628327"/>
            <a:ext cx="2581154" cy="3245426"/>
            <a:chOff x="7794001" y="972568"/>
            <a:chExt cx="2581154" cy="4013528"/>
          </a:xfrm>
        </p:grpSpPr>
        <p:grpSp>
          <p:nvGrpSpPr>
            <p:cNvPr id="39" name="Group 38"/>
            <p:cNvGrpSpPr/>
            <p:nvPr/>
          </p:nvGrpSpPr>
          <p:grpSpPr>
            <a:xfrm>
              <a:off x="7794004" y="1345089"/>
              <a:ext cx="2204198" cy="3460448"/>
              <a:chOff x="8147304" y="1343599"/>
              <a:chExt cx="1024123" cy="3348407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147304" y="1343599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U305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147304" y="2009731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U1101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147304" y="2615314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U801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147304" y="3281446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U1001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147304" y="3885269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U602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flipH="1">
                <a:off x="9171427" y="1541683"/>
                <a:ext cx="0" cy="315032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Arrow Connector 47"/>
            <p:cNvCxnSpPr/>
            <p:nvPr/>
          </p:nvCxnSpPr>
          <p:spPr>
            <a:xfrm flipH="1" flipV="1">
              <a:off x="9368436" y="2223261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 flipV="1">
              <a:off x="9368435" y="2846570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9368435" y="3519915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 flipV="1">
              <a:off x="9368434" y="4171505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rot="5400000">
              <a:off x="9776962" y="2922052"/>
              <a:ext cx="8270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P3V3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794001" y="4596214"/>
              <a:ext cx="1574435" cy="389882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U1</a:t>
              </a: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H="1" flipV="1">
              <a:off x="9368435" y="4788618"/>
              <a:ext cx="629772" cy="113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7" idx="3"/>
            </p:cNvCxnSpPr>
            <p:nvPr/>
          </p:nvCxnSpPr>
          <p:spPr>
            <a:xfrm>
              <a:off x="9368439" y="1540029"/>
              <a:ext cx="629769" cy="97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9445718" y="2572309"/>
              <a:ext cx="442750" cy="380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L53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385534" y="3842612"/>
              <a:ext cx="556563" cy="380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R607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392215" y="1226719"/>
              <a:ext cx="534121" cy="380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L304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23400" y="972568"/>
              <a:ext cx="806631" cy="4567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DC/DC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390979" y="2392296"/>
            <a:ext cx="811113" cy="305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R1014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92216" y="3445475"/>
            <a:ext cx="811113" cy="305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R1014</a:t>
            </a:r>
          </a:p>
        </p:txBody>
      </p:sp>
      <p:sp>
        <p:nvSpPr>
          <p:cNvPr id="2" name="Rectangle 1"/>
          <p:cNvSpPr/>
          <p:nvPr/>
        </p:nvSpPr>
        <p:spPr>
          <a:xfrm>
            <a:off x="9111631" y="4324006"/>
            <a:ext cx="1230034" cy="305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VDDIO_AO</a:t>
            </a:r>
          </a:p>
        </p:txBody>
      </p:sp>
      <p:sp>
        <p:nvSpPr>
          <p:cNvPr id="5" name="Rectangle 4"/>
          <p:cNvSpPr/>
          <p:nvPr/>
        </p:nvSpPr>
        <p:spPr>
          <a:xfrm>
            <a:off x="9412858" y="4501930"/>
            <a:ext cx="602415" cy="305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G29</a:t>
            </a:r>
          </a:p>
        </p:txBody>
      </p:sp>
    </p:spTree>
    <p:extLst>
      <p:ext uri="{BB962C8B-B14F-4D97-AF65-F5344CB8AC3E}">
        <p14:creationId xmlns:p14="http://schemas.microsoft.com/office/powerpoint/2010/main" val="176399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117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Measurement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130728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Measure impedance and VF U801, found out some pins abnormal, which highlighted by red letter.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830005"/>
              </p:ext>
            </p:extLst>
          </p:nvPr>
        </p:nvGraphicFramePr>
        <p:xfrm>
          <a:off x="624051" y="1156802"/>
          <a:ext cx="5111731" cy="4973145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250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250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90.2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1.050m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1.050m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462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1.050M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1.282M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1.246M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1.049M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1.282M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1.246M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1.036M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1.250M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1.041m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1.037M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1.250M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1.043m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13.22k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3.162K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0.837K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464.8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1.034m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117.8k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PHYRSTB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2.672M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2.748M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154.6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2.647M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TXD3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2.746M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TXD2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TXD1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2.680M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TXD0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TXCTL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2.740M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250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351211"/>
              </p:ext>
            </p:extLst>
          </p:nvPr>
        </p:nvGraphicFramePr>
        <p:xfrm>
          <a:off x="6215851" y="1156807"/>
          <a:ext cx="5482723" cy="4838912"/>
        </p:xfrm>
        <a:graphic>
          <a:graphicData uri="http://schemas.openxmlformats.org/drawingml/2006/table">
            <a:tbl>
              <a:tblPr/>
              <a:tblGrid>
                <a:gridCol w="688068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77750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19021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19021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19021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60084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834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NG5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NG6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225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34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187.3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RXD3/PHYAD0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RXD2/PLLOFF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2.47m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RXD1/RXDLY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2.623M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2.48m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RXD0/RAXDLY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2.665M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2.613M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RXCTL/PHYAD2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2.49m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RXC/PHYAD1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2.665M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2.48m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DVDD_RG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79.2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238.6k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168.3k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REG_OUT/LDO_OUT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0.899m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INTB/PMEB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2.645M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2.712M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2.695M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U8010/CFG_EXT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U8011/CFG_LDO0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U8012/CFG_LDO1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2.742M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923708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CLKOUT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658754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XTAL_IN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728838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XTAL_OUT/EXT_CLK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2.591M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2.51m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491392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19.27K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18.03k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43049"/>
                  </a:ext>
                </a:extLst>
              </a:tr>
              <a:tr h="225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2.805M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2.832M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2.780M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050171"/>
                  </a:ext>
                </a:extLst>
              </a:tr>
              <a:tr h="1834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117.6k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4373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5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-1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U801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40976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Measurement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Measure impedance U602, found out some pins abnormal, which highlighted by red letter.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46404"/>
              </p:ext>
            </p:extLst>
          </p:nvPr>
        </p:nvGraphicFramePr>
        <p:xfrm>
          <a:off x="624051" y="1127074"/>
          <a:ext cx="5111731" cy="4981636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264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264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1.205M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1.658M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1.599M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20.05K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19.89K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RSTN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1.702M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1.668M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11.3</a:t>
                      </a:r>
                      <a:endParaRPr lang="en-US" sz="11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  <a:endParaRPr lang="en-US" sz="11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  <a:endParaRPr lang="en-US" sz="11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11.2</a:t>
                      </a:r>
                      <a:endParaRPr lang="en-US" sz="11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1.668M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1.468M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2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025962"/>
              </p:ext>
            </p:extLst>
          </p:nvPr>
        </p:nvGraphicFramePr>
        <p:xfrm>
          <a:off x="6203079" y="1127078"/>
          <a:ext cx="5404651" cy="2961896"/>
        </p:xfrm>
        <a:graphic>
          <a:graphicData uri="http://schemas.openxmlformats.org/drawingml/2006/table">
            <a:tbl>
              <a:tblPr/>
              <a:tblGrid>
                <a:gridCol w="716120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587910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0880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95149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904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NG5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NG6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0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Strobe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198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5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-2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U602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105736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0967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 : Measurement 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Measure impedance U1, found out some pins abnormal, which highlighted by red letter.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614462"/>
              </p:ext>
            </p:extLst>
          </p:nvPr>
        </p:nvGraphicFramePr>
        <p:xfrm>
          <a:off x="542926" y="1127091"/>
          <a:ext cx="5238749" cy="4924071"/>
        </p:xfrm>
        <a:graphic>
          <a:graphicData uri="http://schemas.openxmlformats.org/drawingml/2006/table">
            <a:tbl>
              <a:tblPr/>
              <a:tblGrid>
                <a:gridCol w="334543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606836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9130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8546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1895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9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0.559M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187.3K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188.2K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5271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1.070K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1.443M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1.208M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1.390M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3.335K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2.597M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0.853M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1.368M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9.89K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0.982K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17.16K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13.56K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109.7K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0.806M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65.4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0.679M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0.609M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0.801M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65.0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0.801M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0.8M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837543"/>
              </p:ext>
            </p:extLst>
          </p:nvPr>
        </p:nvGraphicFramePr>
        <p:xfrm>
          <a:off x="6215851" y="1127076"/>
          <a:ext cx="5461801" cy="4928625"/>
        </p:xfrm>
        <a:graphic>
          <a:graphicData uri="http://schemas.openxmlformats.org/drawingml/2006/table">
            <a:tbl>
              <a:tblPr/>
              <a:tblGrid>
                <a:gridCol w="327560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660435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44109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25542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931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NG5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NG6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31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0.977K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1.968K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64.9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12.6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31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1.975M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1.706M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11.76K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9.87K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1.682M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38.5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rgbClr val="FF0000"/>
                          </a:solidFill>
                        </a:rPr>
                        <a:t>1.0</a:t>
                      </a:r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rgbClr val="FF0000"/>
                          </a:solidFill>
                        </a:rPr>
                        <a:t>2.5</a:t>
                      </a:r>
                      <a:endParaRPr lang="en-US" sz="11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rgbClr val="FF0000"/>
                          </a:solidFill>
                        </a:rPr>
                        <a:t>2.2</a:t>
                      </a:r>
                      <a:endParaRPr lang="en-US" sz="11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1.845M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3.592M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2.189M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3.610M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3.094M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3.530M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3.128M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3.637M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2.106M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2.886M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56.7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14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-3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1108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TOP1 Issue: Swap verification 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" y="5581856"/>
            <a:ext cx="10967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As analysis above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boot up fail due to 3.3V/ VDDCPU short to GND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follow U1 (P/N: </a:t>
            </a:r>
            <a:r>
              <a:rPr lang="en-US" sz="1600" dirty="0"/>
              <a:t>002.02753.005</a:t>
            </a:r>
            <a:r>
              <a:rPr lang="en-US" sz="14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component. So when replace U1, you must replace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 (P/N: 067.00140.005)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component.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321568"/>
              </p:ext>
            </p:extLst>
          </p:nvPr>
        </p:nvGraphicFramePr>
        <p:xfrm>
          <a:off x="1332411" y="1480458"/>
          <a:ext cx="9396944" cy="4025398"/>
        </p:xfrm>
        <a:graphic>
          <a:graphicData uri="http://schemas.openxmlformats.org/drawingml/2006/table">
            <a:tbl>
              <a:tblPr firstRow="1" bandRow="1"/>
              <a:tblGrid>
                <a:gridCol w="4462212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71618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31557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31557">
                  <a:extLst>
                    <a:ext uri="{9D8B030D-6E8A-4147-A177-3AD203B41FA5}">
                      <a16:colId xmlns:a16="http://schemas.microsoft.com/office/drawing/2014/main" val="1866354659"/>
                    </a:ext>
                  </a:extLst>
                </a:gridCol>
              </a:tblGrid>
              <a:tr h="4540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8928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892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892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(U1+U602)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892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(U1+U602)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1" y="604239"/>
            <a:ext cx="95555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-4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NG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U1, U602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material and retest all functions + OBA test,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33954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AB3A5-55D9-3E43-A34A-6042A3AA4DB2}"/>
              </a:ext>
            </a:extLst>
          </p:cNvPr>
          <p:cNvSpPr txBox="1">
            <a:spLocks/>
          </p:cNvSpPr>
          <p:nvPr/>
        </p:nvSpPr>
        <p:spPr>
          <a:xfrm>
            <a:off x="221649" y="0"/>
            <a:ext cx="14162008" cy="603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800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 Issue: Download Factory FW stop 7%.D/R: 3.70%</a:t>
            </a:r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2838045" y="6592993"/>
            <a:ext cx="740300" cy="27807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386DCD-524C-4D6B-849A-07B12901B9AD}" type="slidenum">
              <a:rPr lang="zh-CN" alt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15</a:t>
            </a:fld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</a:t>
            </a:r>
            <a:endParaRPr lang="en-US" altLang="zh-CN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8DF594-54F5-63B4-C102-E12EE568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224135"/>
              </p:ext>
            </p:extLst>
          </p:nvPr>
        </p:nvGraphicFramePr>
        <p:xfrm>
          <a:off x="221651" y="603958"/>
          <a:ext cx="11832695" cy="57151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1960">
                  <a:extLst>
                    <a:ext uri="{9D8B030D-6E8A-4147-A177-3AD203B41FA5}">
                      <a16:colId xmlns:a16="http://schemas.microsoft.com/office/drawing/2014/main" val="3338790386"/>
                    </a:ext>
                  </a:extLst>
                </a:gridCol>
                <a:gridCol w="2389219">
                  <a:extLst>
                    <a:ext uri="{9D8B030D-6E8A-4147-A177-3AD203B41FA5}">
                      <a16:colId xmlns:a16="http://schemas.microsoft.com/office/drawing/2014/main" val="2396608422"/>
                    </a:ext>
                  </a:extLst>
                </a:gridCol>
                <a:gridCol w="3774839">
                  <a:extLst>
                    <a:ext uri="{9D8B030D-6E8A-4147-A177-3AD203B41FA5}">
                      <a16:colId xmlns:a16="http://schemas.microsoft.com/office/drawing/2014/main" val="2655148775"/>
                    </a:ext>
                  </a:extLst>
                </a:gridCol>
                <a:gridCol w="2436395">
                  <a:extLst>
                    <a:ext uri="{9D8B030D-6E8A-4147-A177-3AD203B41FA5}">
                      <a16:colId xmlns:a16="http://schemas.microsoft.com/office/drawing/2014/main" val="2951922938"/>
                    </a:ext>
                  </a:extLst>
                </a:gridCol>
                <a:gridCol w="1245823">
                  <a:extLst>
                    <a:ext uri="{9D8B030D-6E8A-4147-A177-3AD203B41FA5}">
                      <a16:colId xmlns:a16="http://schemas.microsoft.com/office/drawing/2014/main" val="1353850601"/>
                    </a:ext>
                  </a:extLst>
                </a:gridCol>
                <a:gridCol w="994459">
                  <a:extLst>
                    <a:ext uri="{9D8B030D-6E8A-4147-A177-3AD203B41FA5}">
                      <a16:colId xmlns:a16="http://schemas.microsoft.com/office/drawing/2014/main" val="1423267053"/>
                    </a:ext>
                  </a:extLst>
                </a:gridCol>
              </a:tblGrid>
              <a:tr h="36774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Description (5W2H)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212266"/>
                  </a:ext>
                </a:extLst>
              </a:tr>
              <a:tr h="3852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2024/April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rowSpan="7"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Fail status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 FW stop 7%.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zh-TW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Root cause:</a:t>
                      </a:r>
                      <a:endParaRPr lang="en-US" sz="1400" b="0" i="0" u="none" strike="noStrike" baseline="0" dirty="0" smtClean="0"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This issue follow material: Emmc-U602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action: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new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&lt;U602&gt; can cover issue.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action:</a:t>
                      </a:r>
                      <a:endParaRPr 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Send FA report and NG material to vendor SAMSUNG for future analyzing.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name: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U602-eMMC</a:t>
                      </a: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067.00140.005, </a:t>
                      </a: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SAMSUNG.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SQE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 with vendor Samsung will respond to failure analysis reports.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Duedate</a:t>
                      </a: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31/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</a:t>
                      </a:r>
                    </a:p>
                    <a:p>
                      <a:pPr algn="l"/>
                      <a:endParaRPr lang="en-US" sz="1400" b="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-PE: Luc/SQE: Naomi</a:t>
                      </a:r>
                    </a:p>
                    <a:p>
                      <a:pPr algn="l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RD: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Jerry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Rex Huang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-Vendor: Samsung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Customer: ALT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604591"/>
                  </a:ext>
                </a:extLst>
              </a:tr>
              <a:tr h="3502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400" b="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609895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 networks warehouse, </a:t>
                      </a:r>
                      <a:r>
                        <a:rPr lang="en-US" altLang="zh-CN" sz="1400" b="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Anseong</a:t>
                      </a: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Korea.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3286515"/>
                  </a:ext>
                </a:extLst>
              </a:tr>
              <a:tr h="66334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feedback that they found out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63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/1728pcs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pcs RMA has boot up fail.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4062787"/>
                  </a:ext>
                </a:extLst>
              </a:tr>
              <a:tr h="1685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</a:t>
                      </a: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boot up fail and can't download Factory FW stop 7%</a:t>
                      </a:r>
                      <a:endParaRPr lang="en-US" sz="14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5290415"/>
                  </a:ext>
                </a:extLst>
              </a:tr>
              <a:tr h="69633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</a:t>
                      </a:r>
                    </a:p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 63/1728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3.65%~36458DDM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15664"/>
                  </a:ext>
                </a:extLst>
              </a:tr>
              <a:tr h="931144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Often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follow </a:t>
                      </a:r>
                      <a:r>
                        <a:rPr lang="en-US" altLang="zh-TW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U602 (P/N: 0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67.00140.005, Vendor: SAMSUNG) material fail.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51806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741783" y="2598878"/>
            <a:ext cx="3311142" cy="1971921"/>
            <a:chOff x="3802743" y="4650862"/>
            <a:chExt cx="3311142" cy="1647468"/>
          </a:xfrm>
        </p:grpSpPr>
        <p:sp>
          <p:nvSpPr>
            <p:cNvPr id="9" name="TextBox 8"/>
            <p:cNvSpPr txBox="1"/>
            <p:nvPr/>
          </p:nvSpPr>
          <p:spPr>
            <a:xfrm>
              <a:off x="4688792" y="6066907"/>
              <a:ext cx="1634459" cy="231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Download FW Stop 7%</a:t>
              </a:r>
            </a:p>
          </p:txBody>
        </p:sp>
        <p:pic>
          <p:nvPicPr>
            <p:cNvPr id="11" name="Picture 39" descr="C:\Users\V1064642\AppData\Local\SuperNotes\jena.hy.tao@mail.foxconn.com\mid\18ead441045ed754851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9" t="4839" r="6538" b="17691"/>
            <a:stretch/>
          </p:blipFill>
          <p:spPr bwMode="auto">
            <a:xfrm>
              <a:off x="3802743" y="4650862"/>
              <a:ext cx="3311142" cy="142949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95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TOP2 Issue: </a:t>
            </a:r>
            <a:r>
              <a:rPr lang="en-US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srgbClr val="5B9BD5">
                    <a:lumMod val="50000"/>
                  </a:srgb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rgbClr val="5B9BD5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144" y="5628144"/>
            <a:ext cx="1188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and VF NG1 + NG2 +NG3 units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found out abnormal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19" y="584777"/>
            <a:ext cx="8678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-1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Measure impedance and VF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+ NG2 +NG3 units, received result as table below: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953655"/>
              </p:ext>
            </p:extLst>
          </p:nvPr>
        </p:nvGraphicFramePr>
        <p:xfrm>
          <a:off x="606829" y="1280161"/>
          <a:ext cx="11240083" cy="4088672"/>
        </p:xfrm>
        <a:graphic>
          <a:graphicData uri="http://schemas.openxmlformats.org/drawingml/2006/table">
            <a:tbl>
              <a:tblPr/>
              <a:tblGrid>
                <a:gridCol w="974649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79506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229558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234675883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98224026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3224467558"/>
                    </a:ext>
                  </a:extLst>
                </a:gridCol>
                <a:gridCol w="131952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00463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</a:tblGrid>
              <a:tr h="38503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VF voltage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NG2 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85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85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3.313K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3.046k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169.9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191.1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21.69K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18.45K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2.741K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23.25K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56.3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0.061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0.020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66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0.311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1.821K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0.294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5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 Issue: Measurement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Measure impedance U1 no found out abnormal.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42926" y="1151086"/>
          <a:ext cx="5238749" cy="4893140"/>
        </p:xfrm>
        <a:graphic>
          <a:graphicData uri="http://schemas.openxmlformats.org/drawingml/2006/table">
            <a:tbl>
              <a:tblPr/>
              <a:tblGrid>
                <a:gridCol w="334543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606836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9130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8546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1886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8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196.3M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1179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353M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1.94M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58.7K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0.853M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1.592M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1.471M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1.466M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4.232K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3.941K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4.301K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28.56K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29.54K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1.252M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0.781M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1.158M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1.065M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0.703M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215851" y="1157711"/>
          <a:ext cx="5461801" cy="4897988"/>
        </p:xfrm>
        <a:graphic>
          <a:graphicData uri="http://schemas.openxmlformats.org/drawingml/2006/table">
            <a:tbl>
              <a:tblPr/>
              <a:tblGrid>
                <a:gridCol w="327560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660435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44109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3050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28394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25542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91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198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1.366K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0.988M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2.63M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2.51M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2.668M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3.41M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3.45M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3.520M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-2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26290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 Issue: Measurement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Measure impedance U602 no found out abnormal.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24051" y="1151100"/>
          <a:ext cx="5111731" cy="4957612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253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25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1.433M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18.74K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17.80K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16.31K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RSTN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1.460M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215851" y="1157703"/>
          <a:ext cx="5404651" cy="2755846"/>
        </p:xfrm>
        <a:graphic>
          <a:graphicData uri="http://schemas.openxmlformats.org/drawingml/2006/table">
            <a:tbl>
              <a:tblPr/>
              <a:tblGrid>
                <a:gridCol w="716120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587910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0880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95149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153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153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Strobe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5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-3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U602 and measure impedance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7269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 Issue: Swap verification 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850898"/>
            <a:ext cx="1096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As analysis above this issue follow flash: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 (P/N: </a:t>
            </a:r>
            <a:r>
              <a:rPr lang="en-US" sz="1600" dirty="0">
                <a:solidFill>
                  <a:srgbClr val="FF0000"/>
                </a:solidFill>
              </a:rPr>
              <a:t>002.02152.005, vendor: SAMSUNG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962613"/>
              </p:ext>
            </p:extLst>
          </p:nvPr>
        </p:nvGraphicFramePr>
        <p:xfrm>
          <a:off x="1384664" y="1780275"/>
          <a:ext cx="9396942" cy="3810630"/>
        </p:xfrm>
        <a:graphic>
          <a:graphicData uri="http://schemas.openxmlformats.org/drawingml/2006/table">
            <a:tbl>
              <a:tblPr firstRow="1" bandRow="1"/>
              <a:tblGrid>
                <a:gridCol w="4462212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71618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31556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31556">
                  <a:extLst>
                    <a:ext uri="{9D8B030D-6E8A-4147-A177-3AD203B41FA5}">
                      <a16:colId xmlns:a16="http://schemas.microsoft.com/office/drawing/2014/main" val="1866354659"/>
                    </a:ext>
                  </a:extLst>
                </a:gridCol>
              </a:tblGrid>
              <a:tr h="7621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762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762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762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762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1" y="604241"/>
            <a:ext cx="92269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-4</a:t>
            </a:r>
          </a:p>
          <a:p>
            <a:pPr>
              <a:defRPr/>
            </a:pP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NG U602 material and retest all functions + OBA test, result as table below:</a:t>
            </a:r>
          </a:p>
        </p:txBody>
      </p:sp>
    </p:spTree>
    <p:extLst>
      <p:ext uri="{BB962C8B-B14F-4D97-AF65-F5344CB8AC3E}">
        <p14:creationId xmlns:p14="http://schemas.microsoft.com/office/powerpoint/2010/main" val="40192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818" y="760994"/>
            <a:ext cx="1182188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TW" sz="2000" b="1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1. The RMA-BFT AT100 Customer return 1728pcs failure include: </a:t>
            </a:r>
          </a:p>
          <a:p>
            <a:pPr marL="285750" indent="-285750" fontAlgn="b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1 failure: Boot up fail: Can't download Factory FW 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3.3V/VDDCPU short to GND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87/1728pcs ~ 5.03%</a:t>
            </a:r>
          </a:p>
          <a:p>
            <a:pPr marL="285750" indent="-285750" fontAlgn="b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2 failure : Download Factory FW stop (7%) is 63/1728pcs ~ 3.65%</a:t>
            </a:r>
          </a:p>
          <a:p>
            <a:pPr>
              <a:lnSpc>
                <a:spcPct val="200000"/>
              </a:lnSpc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2. Repair Action:</a:t>
            </a:r>
          </a:p>
          <a:p>
            <a:pPr lvl="0">
              <a:lnSpc>
                <a:spcPct val="200000"/>
              </a:lnSpc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1 issue: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U1 P/N: 002.02753.005 Vendor: AMLOGIC, 87pcs~5.03%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Flash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U602, PN: P/N: 067.00140.005, Vendor: SAMSUNG, 87pcs~5.03%</a:t>
            </a:r>
          </a:p>
          <a:p>
            <a:pPr>
              <a:lnSpc>
                <a:spcPct val="200000"/>
              </a:lnSpc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2 issue: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 Flash: U602, PN: P/N: 067.00140.005, Vendor: SAMSUNG, 63pcs~3.65% </a:t>
            </a:r>
          </a:p>
        </p:txBody>
      </p:sp>
    </p:spTree>
    <p:extLst>
      <p:ext uri="{BB962C8B-B14F-4D97-AF65-F5344CB8AC3E}">
        <p14:creationId xmlns:p14="http://schemas.microsoft.com/office/powerpoint/2010/main" val="262346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4.xml><?xml version="1.0" encoding="utf-8"?>
<a:theme xmlns:a="http://schemas.openxmlformats.org/drawingml/2006/main" name="2_Office 佈景主題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27586</TotalTime>
  <Words>4224</Words>
  <Application>Microsoft Office PowerPoint</Application>
  <PresentationFormat>Widescreen</PresentationFormat>
  <Paragraphs>2621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Arial Unicode MS</vt:lpstr>
      <vt:lpstr>等线</vt:lpstr>
      <vt:lpstr>DFKai-SB</vt:lpstr>
      <vt:lpstr>Microsoft JhengHei</vt:lpstr>
      <vt:lpstr>Microsoft JhengHei</vt:lpstr>
      <vt:lpstr>微软雅黑</vt:lpstr>
      <vt:lpstr>PMingLiU</vt:lpstr>
      <vt:lpstr>PMingLiU</vt:lpstr>
      <vt:lpstr>SimSun</vt:lpstr>
      <vt:lpstr>SimSun</vt:lpstr>
      <vt:lpstr>Arial</vt:lpstr>
      <vt:lpstr>Calibri</vt:lpstr>
      <vt:lpstr>Calibri Light</vt:lpstr>
      <vt:lpstr>Microsoft Sans Serif</vt:lpstr>
      <vt:lpstr>Times New Roman</vt:lpstr>
      <vt:lpstr>Wingdings</vt:lpstr>
      <vt:lpstr>1_Office 佈景主題</vt:lpstr>
      <vt:lpstr>Theme1</vt:lpstr>
      <vt:lpstr>1_Theme1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1623</cp:revision>
  <dcterms:created xsi:type="dcterms:W3CDTF">2018-11-16T05:26:15Z</dcterms:created>
  <dcterms:modified xsi:type="dcterms:W3CDTF">2024-05-14T07:12:28Z</dcterms:modified>
</cp:coreProperties>
</file>